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73" r:id="rId7"/>
    <p:sldId id="272" r:id="rId8"/>
    <p:sldId id="274" r:id="rId9"/>
    <p:sldId id="275" r:id="rId10"/>
    <p:sldId id="276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workflow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You modify files in your working tree</a:t>
            </a:r>
          </a:p>
          <a:p>
            <a:r>
              <a:rPr lang="en-US" dirty="0"/>
              <a:t>You selectively stage just those changes you want to be part of your next commit; which adds only those changes to the staging area</a:t>
            </a:r>
          </a:p>
          <a:p>
            <a:r>
              <a:rPr lang="en-US" dirty="0"/>
              <a:t>You do a commit; which takes the files as they are in the staging area and stores that snapshot permanently to your </a:t>
            </a:r>
            <a:r>
              <a:rPr lang="en-US" dirty="0" err="1"/>
              <a:t>Git</a:t>
            </a:r>
            <a:r>
              <a:rPr lang="en-US" dirty="0"/>
              <a:t> directory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The basic </a:t>
            </a:r>
            <a:r>
              <a:rPr lang="en-US" dirty="0" err="1"/>
              <a:t>Git</a:t>
            </a:r>
            <a:r>
              <a:rPr lang="en-US" dirty="0"/>
              <a:t> workflow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145AAA8-E013-4AA8-AA89-547673E90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0" y="5181600"/>
            <a:ext cx="1132533" cy="103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82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Examples of Distributed Version Control </a:t>
            </a:r>
            <a:r>
              <a:rPr lang="en-US" dirty="0" smtClean="0"/>
              <a:t>Systems</a:t>
            </a:r>
          </a:p>
          <a:p>
            <a:r>
              <a:rPr lang="en-US" dirty="0"/>
              <a:t>Introduction to GIT </a:t>
            </a:r>
            <a:endParaRPr lang="en-US" dirty="0" smtClean="0"/>
          </a:p>
          <a:p>
            <a:r>
              <a:rPr lang="en-US" dirty="0" smtClean="0"/>
              <a:t>States </a:t>
            </a:r>
            <a:r>
              <a:rPr lang="en-US" dirty="0"/>
              <a:t>of GIT </a:t>
            </a:r>
            <a:endParaRPr lang="en-US" dirty="0" smtClean="0"/>
          </a:p>
          <a:p>
            <a:r>
              <a:rPr lang="en-US" dirty="0"/>
              <a:t>A </a:t>
            </a:r>
            <a:r>
              <a:rPr lang="en-US" dirty="0" smtClean="0"/>
              <a:t>GIT Project</a:t>
            </a:r>
          </a:p>
          <a:p>
            <a:r>
              <a:rPr lang="en-US" dirty="0" smtClean="0"/>
              <a:t>GIT </a:t>
            </a:r>
            <a:r>
              <a:rPr lang="en-US" dirty="0"/>
              <a:t>workflow</a:t>
            </a: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About GIT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About </a:t>
            </a:r>
            <a:r>
              <a:rPr lang="en-US" dirty="0" smtClean="0"/>
              <a:t>GIT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/>
          </a:bodyPr>
          <a:lstStyle/>
          <a:p>
            <a:r>
              <a:rPr lang="en-US" dirty="0"/>
              <a:t>Distributed Version Control Systems (DVCSs) don’t rely on a central server</a:t>
            </a:r>
          </a:p>
          <a:p>
            <a:r>
              <a:rPr lang="en-US" dirty="0"/>
              <a:t>They allow developers to clone the repository and work on that version</a:t>
            </a:r>
          </a:p>
          <a:p>
            <a:r>
              <a:rPr lang="en-US" dirty="0"/>
              <a:t>Developers will have the entire history of the project on their own hard drives</a:t>
            </a:r>
          </a:p>
          <a:p>
            <a:r>
              <a:rPr lang="en-US" dirty="0"/>
              <a:t>Revise:</a:t>
            </a:r>
          </a:p>
          <a:p>
            <a:pPr lvl="1"/>
            <a:r>
              <a:rPr lang="en-US" dirty="0"/>
              <a:t>Because of local commits, the full history is always available</a:t>
            </a:r>
          </a:p>
          <a:p>
            <a:pPr lvl="1"/>
            <a:r>
              <a:rPr lang="en-US" dirty="0"/>
              <a:t>No need to access a remote server (faster access)</a:t>
            </a:r>
          </a:p>
          <a:p>
            <a:pPr lvl="1"/>
            <a:r>
              <a:rPr lang="en-US" dirty="0"/>
              <a:t>Ability to push your changes continuously</a:t>
            </a:r>
          </a:p>
          <a:p>
            <a:pPr lvl="1"/>
            <a:r>
              <a:rPr lang="en-US" dirty="0"/>
              <a:t>Saves time, especially with SSH keys</a:t>
            </a:r>
          </a:p>
          <a:p>
            <a:pPr lvl="1"/>
            <a:r>
              <a:rPr lang="en-US" dirty="0"/>
              <a:t>Good for projects with off-shore developers</a:t>
            </a:r>
          </a:p>
          <a:p>
            <a:r>
              <a:rPr lang="en-US" dirty="0"/>
              <a:t>Lets Discuss our Distributed Version Control System GIT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>
                <a:solidFill>
                  <a:prstClr val="black"/>
                </a:solidFill>
              </a:rPr>
              <a:t>Examples of Distributed Version Control Systems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145AAA8-E013-4AA8-AA89-547673E90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0" y="5181600"/>
            <a:ext cx="1132533" cy="103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1721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Linux kernel is an open source software project of fairly large scope</a:t>
            </a:r>
          </a:p>
          <a:p>
            <a:r>
              <a:rPr lang="en-US" dirty="0"/>
              <a:t>For most of the lifetime of the Linux kernel maintenance (1991–2002), changes to the software were passed around as patches and archived files</a:t>
            </a:r>
          </a:p>
          <a:p>
            <a:r>
              <a:rPr lang="en-US" dirty="0"/>
              <a:t>In 2002, the Linux kernel project began using a proprietary DVCS called </a:t>
            </a:r>
            <a:r>
              <a:rPr lang="en-US" dirty="0" err="1"/>
              <a:t>BitKeeper</a:t>
            </a:r>
            <a:endParaRPr lang="en-US" dirty="0"/>
          </a:p>
          <a:p>
            <a:r>
              <a:rPr lang="en-US" dirty="0"/>
              <a:t>In 2005, the relationship between the community that developed the Linux kernel and the commercial company that developed </a:t>
            </a:r>
            <a:r>
              <a:rPr lang="en-US" dirty="0" err="1"/>
              <a:t>BitKeeper</a:t>
            </a:r>
            <a:r>
              <a:rPr lang="en-US" dirty="0"/>
              <a:t> broke down</a:t>
            </a:r>
          </a:p>
          <a:p>
            <a:r>
              <a:rPr lang="en-US" dirty="0"/>
              <a:t>This prompted the Linus Torvalds the creator of Linux to develop their own tool based on some of the lessons they learned while using </a:t>
            </a:r>
            <a:r>
              <a:rPr lang="en-US" dirty="0" err="1"/>
              <a:t>BitKeeper</a:t>
            </a:r>
            <a:endParaRPr lang="en-US" dirty="0"/>
          </a:p>
          <a:p>
            <a:r>
              <a:rPr lang="en-US" dirty="0"/>
              <a:t>Since its birth in 2005, </a:t>
            </a:r>
            <a:r>
              <a:rPr lang="en-US" dirty="0" err="1"/>
              <a:t>Git</a:t>
            </a:r>
            <a:r>
              <a:rPr lang="en-US" dirty="0"/>
              <a:t> has evolved and matured to be easy to use</a:t>
            </a:r>
          </a:p>
          <a:p>
            <a:r>
              <a:rPr lang="en-US" dirty="0"/>
              <a:t>The qualities considered for the development of </a:t>
            </a:r>
            <a:r>
              <a:rPr lang="en-US" dirty="0" err="1"/>
              <a:t>Git</a:t>
            </a:r>
            <a:r>
              <a:rPr lang="en-US" dirty="0"/>
              <a:t> was:</a:t>
            </a:r>
          </a:p>
          <a:p>
            <a:pPr lvl="1"/>
            <a:r>
              <a:rPr lang="en-US" dirty="0"/>
              <a:t>Speed</a:t>
            </a:r>
          </a:p>
          <a:p>
            <a:pPr lvl="1"/>
            <a:r>
              <a:rPr lang="en-US" dirty="0"/>
              <a:t>Simple design</a:t>
            </a:r>
          </a:p>
          <a:p>
            <a:pPr lvl="1"/>
            <a:r>
              <a:rPr lang="en-US" dirty="0"/>
              <a:t>Strong support for non-linear development (thousands of parallel branches)</a:t>
            </a:r>
          </a:p>
          <a:p>
            <a:pPr lvl="1"/>
            <a:r>
              <a:rPr lang="en-US" dirty="0"/>
              <a:t>Fully distributed</a:t>
            </a:r>
          </a:p>
          <a:p>
            <a:pPr lvl="1"/>
            <a:r>
              <a:rPr lang="en-US" dirty="0"/>
              <a:t>Able to handle large projects like the Linux kernel efficiently (speed and data size)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 Short History of </a:t>
            </a:r>
            <a:r>
              <a:rPr lang="en-US" dirty="0" err="1"/>
              <a:t>Git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145AAA8-E013-4AA8-AA89-547673E90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0" y="5181600"/>
            <a:ext cx="1132533" cy="103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886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What is Different in </a:t>
            </a:r>
            <a:r>
              <a:rPr lang="en-US" dirty="0" err="1"/>
              <a:t>Git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145AAA8-E013-4AA8-AA89-547673E90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0" y="5181600"/>
            <a:ext cx="1132533" cy="1035816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2362200" y="2030730"/>
            <a:ext cx="6960870" cy="3303270"/>
            <a:chOff x="0" y="0"/>
            <a:chExt cx="6454140" cy="2796540"/>
          </a:xfrm>
        </p:grpSpPr>
        <p:sp>
          <p:nvSpPr>
            <p:cNvPr id="7" name="Rectangle: Rounded Corners 1"/>
            <p:cNvSpPr/>
            <p:nvPr/>
          </p:nvSpPr>
          <p:spPr>
            <a:xfrm>
              <a:off x="0" y="0"/>
              <a:ext cx="998220" cy="3657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Version 1</a:t>
              </a:r>
            </a:p>
          </p:txBody>
        </p:sp>
        <p:sp>
          <p:nvSpPr>
            <p:cNvPr id="8" name="Rectangle: Rounded Corners 6"/>
            <p:cNvSpPr/>
            <p:nvPr/>
          </p:nvSpPr>
          <p:spPr>
            <a:xfrm>
              <a:off x="1234440" y="7620"/>
              <a:ext cx="998220" cy="3657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Version</a:t>
              </a:r>
              <a:r>
                <a:rPr lang="en-US" sz="1100" dirty="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 </a:t>
              </a:r>
              <a:r>
                <a:rPr lang="en-US" sz="1100" dirty="0" smtClean="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2</a:t>
              </a:r>
              <a:endParaRPr lang="en-US" sz="1100" dirty="0">
                <a:effectLst/>
                <a:latin typeface="Helvetica" panose="020B0604020202020204" pitchFamily="34" charset="0"/>
                <a:ea typeface="Calibri" panose="020F050202020403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" name="Rectangle: Rounded Corners 7"/>
            <p:cNvSpPr/>
            <p:nvPr/>
          </p:nvSpPr>
          <p:spPr>
            <a:xfrm>
              <a:off x="2560320" y="15240"/>
              <a:ext cx="998220" cy="3657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Version 3</a:t>
              </a:r>
            </a:p>
          </p:txBody>
        </p:sp>
        <p:sp>
          <p:nvSpPr>
            <p:cNvPr id="10" name="Rectangle: Rounded Corners 8"/>
            <p:cNvSpPr/>
            <p:nvPr/>
          </p:nvSpPr>
          <p:spPr>
            <a:xfrm>
              <a:off x="3947160" y="30480"/>
              <a:ext cx="998220" cy="3657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Version 4</a:t>
              </a:r>
            </a:p>
          </p:txBody>
        </p:sp>
        <p:sp>
          <p:nvSpPr>
            <p:cNvPr id="11" name="Rectangle: Rounded Corners 9"/>
            <p:cNvSpPr/>
            <p:nvPr/>
          </p:nvSpPr>
          <p:spPr>
            <a:xfrm>
              <a:off x="5349240" y="53340"/>
              <a:ext cx="998220" cy="3657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Version 5</a:t>
              </a:r>
            </a:p>
          </p:txBody>
        </p:sp>
        <p:sp>
          <p:nvSpPr>
            <p:cNvPr id="12" name="Rectangle: Top Corners One Rounded and One Snipped 11"/>
            <p:cNvSpPr/>
            <p:nvPr/>
          </p:nvSpPr>
          <p:spPr>
            <a:xfrm>
              <a:off x="106680" y="815340"/>
              <a:ext cx="579120" cy="358140"/>
            </a:xfrm>
            <a:prstGeom prst="snip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1</a:t>
              </a:r>
            </a:p>
          </p:txBody>
        </p:sp>
        <p:sp>
          <p:nvSpPr>
            <p:cNvPr id="13" name="Rectangle: Top Corners One Rounded and One Snipped 13"/>
            <p:cNvSpPr/>
            <p:nvPr/>
          </p:nvSpPr>
          <p:spPr>
            <a:xfrm>
              <a:off x="1341120" y="822960"/>
              <a:ext cx="754380" cy="358140"/>
            </a:xfrm>
            <a:prstGeom prst="snip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1 +</a:t>
              </a:r>
            </a:p>
          </p:txBody>
        </p:sp>
        <p:sp>
          <p:nvSpPr>
            <p:cNvPr id="14" name="Rectangle: Top Corners One Rounded and One Snipped 14"/>
            <p:cNvSpPr/>
            <p:nvPr/>
          </p:nvSpPr>
          <p:spPr>
            <a:xfrm>
              <a:off x="5326380" y="815340"/>
              <a:ext cx="1021080" cy="358140"/>
            </a:xfrm>
            <a:prstGeom prst="snip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1 + +</a:t>
              </a:r>
            </a:p>
          </p:txBody>
        </p:sp>
        <p:sp>
          <p:nvSpPr>
            <p:cNvPr id="15" name="Rectangle: Top Corners One Rounded and One Snipped 15"/>
            <p:cNvSpPr/>
            <p:nvPr/>
          </p:nvSpPr>
          <p:spPr>
            <a:xfrm>
              <a:off x="91440" y="1653540"/>
              <a:ext cx="579120" cy="358140"/>
            </a:xfrm>
            <a:prstGeom prst="snip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2</a:t>
              </a:r>
            </a:p>
          </p:txBody>
        </p:sp>
        <p:sp>
          <p:nvSpPr>
            <p:cNvPr id="16" name="Rectangle: Top Corners One Rounded and One Snipped 16"/>
            <p:cNvSpPr/>
            <p:nvPr/>
          </p:nvSpPr>
          <p:spPr>
            <a:xfrm>
              <a:off x="2697480" y="1676400"/>
              <a:ext cx="754380" cy="358140"/>
            </a:xfrm>
            <a:prstGeom prst="snip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2 +</a:t>
              </a:r>
            </a:p>
          </p:txBody>
        </p:sp>
        <p:sp>
          <p:nvSpPr>
            <p:cNvPr id="17" name="Rectangle: Top Corners One Rounded and One Snipped 17"/>
            <p:cNvSpPr/>
            <p:nvPr/>
          </p:nvSpPr>
          <p:spPr>
            <a:xfrm>
              <a:off x="3931920" y="1684020"/>
              <a:ext cx="1021080" cy="358140"/>
            </a:xfrm>
            <a:prstGeom prst="snip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2 + +</a:t>
              </a:r>
            </a:p>
          </p:txBody>
        </p:sp>
        <p:sp>
          <p:nvSpPr>
            <p:cNvPr id="18" name="Rectangle: Top Corners One Rounded and One Snipped 18"/>
            <p:cNvSpPr/>
            <p:nvPr/>
          </p:nvSpPr>
          <p:spPr>
            <a:xfrm>
              <a:off x="91440" y="2423160"/>
              <a:ext cx="579120" cy="358140"/>
            </a:xfrm>
            <a:prstGeom prst="snip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3</a:t>
              </a:r>
            </a:p>
          </p:txBody>
        </p:sp>
        <p:sp>
          <p:nvSpPr>
            <p:cNvPr id="19" name="Rectangle: Top Corners One Rounded and One Snipped 19"/>
            <p:cNvSpPr/>
            <p:nvPr/>
          </p:nvSpPr>
          <p:spPr>
            <a:xfrm>
              <a:off x="1363980" y="2438400"/>
              <a:ext cx="754380" cy="358140"/>
            </a:xfrm>
            <a:prstGeom prst="snip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3 +</a:t>
              </a:r>
            </a:p>
          </p:txBody>
        </p:sp>
        <p:sp>
          <p:nvSpPr>
            <p:cNvPr id="20" name="Rectangle: Top Corners One Rounded and One Snipped 20"/>
            <p:cNvSpPr/>
            <p:nvPr/>
          </p:nvSpPr>
          <p:spPr>
            <a:xfrm>
              <a:off x="2560320" y="2430780"/>
              <a:ext cx="1021080" cy="358140"/>
            </a:xfrm>
            <a:prstGeom prst="snip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3 + +</a:t>
              </a:r>
            </a:p>
          </p:txBody>
        </p:sp>
        <p:sp>
          <p:nvSpPr>
            <p:cNvPr id="21" name="Rectangle: Top Corners One Rounded and One Snipped 21"/>
            <p:cNvSpPr/>
            <p:nvPr/>
          </p:nvSpPr>
          <p:spPr>
            <a:xfrm>
              <a:off x="5433060" y="2415540"/>
              <a:ext cx="1021080" cy="358140"/>
            </a:xfrm>
            <a:prstGeom prst="snip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3 + ++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678180" y="1028700"/>
              <a:ext cx="655320" cy="2286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2095500" y="1028700"/>
              <a:ext cx="3230880" cy="2286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>
              <a:off x="670560" y="1851660"/>
              <a:ext cx="2026920" cy="3048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3451860" y="1889760"/>
              <a:ext cx="51816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670560" y="2621280"/>
              <a:ext cx="701040" cy="762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2118360" y="2628900"/>
              <a:ext cx="44958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3581400" y="2644140"/>
              <a:ext cx="1859280" cy="762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11271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This is How </a:t>
            </a:r>
            <a:r>
              <a:rPr lang="en-US" dirty="0" err="1"/>
              <a:t>Git</a:t>
            </a:r>
            <a:r>
              <a:rPr lang="en-US" dirty="0"/>
              <a:t> treats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145AAA8-E013-4AA8-AA89-547673E90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0" y="5181600"/>
            <a:ext cx="1132533" cy="1035816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1612900" y="1759968"/>
            <a:ext cx="7772400" cy="3955032"/>
            <a:chOff x="2874645" y="1927860"/>
            <a:chExt cx="6442710" cy="3002280"/>
          </a:xfrm>
        </p:grpSpPr>
        <p:sp>
          <p:nvSpPr>
            <p:cNvPr id="6" name="Rectangle: Rounded Corners 75"/>
            <p:cNvSpPr/>
            <p:nvPr/>
          </p:nvSpPr>
          <p:spPr>
            <a:xfrm>
              <a:off x="8212455" y="2004060"/>
              <a:ext cx="1104900" cy="2926080"/>
            </a:xfrm>
            <a:prstGeom prst="roundRect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40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" name="Rectangle: Rounded Corners 74"/>
            <p:cNvSpPr/>
            <p:nvPr/>
          </p:nvSpPr>
          <p:spPr>
            <a:xfrm>
              <a:off x="6821805" y="1973580"/>
              <a:ext cx="1104900" cy="2926080"/>
            </a:xfrm>
            <a:prstGeom prst="roundRect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40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" name="Rectangle: Rounded Corners 73"/>
            <p:cNvSpPr/>
            <p:nvPr/>
          </p:nvSpPr>
          <p:spPr>
            <a:xfrm>
              <a:off x="5450205" y="1927860"/>
              <a:ext cx="1104900" cy="2926080"/>
            </a:xfrm>
            <a:prstGeom prst="roundRect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40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" name="Rectangle: Rounded Corners 72"/>
            <p:cNvSpPr/>
            <p:nvPr/>
          </p:nvSpPr>
          <p:spPr>
            <a:xfrm>
              <a:off x="4101465" y="1935480"/>
              <a:ext cx="1104900" cy="2926080"/>
            </a:xfrm>
            <a:prstGeom prst="roundRect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40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" name="Rectangle: Rounded Corners 71"/>
            <p:cNvSpPr/>
            <p:nvPr/>
          </p:nvSpPr>
          <p:spPr>
            <a:xfrm>
              <a:off x="2874645" y="1943100"/>
              <a:ext cx="1104900" cy="2926080"/>
            </a:xfrm>
            <a:prstGeom prst="roundRect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40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" name="Rectangle: Rounded Corners 32"/>
            <p:cNvSpPr/>
            <p:nvPr/>
          </p:nvSpPr>
          <p:spPr>
            <a:xfrm>
              <a:off x="2935605" y="2011680"/>
              <a:ext cx="998220" cy="3657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Version 1</a:t>
              </a:r>
            </a:p>
          </p:txBody>
        </p:sp>
        <p:sp>
          <p:nvSpPr>
            <p:cNvPr id="12" name="Rectangle: Rounded Corners 33"/>
            <p:cNvSpPr/>
            <p:nvPr/>
          </p:nvSpPr>
          <p:spPr>
            <a:xfrm>
              <a:off x="4170045" y="2019300"/>
              <a:ext cx="998220" cy="3657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Version 2</a:t>
              </a:r>
            </a:p>
          </p:txBody>
        </p:sp>
        <p:sp>
          <p:nvSpPr>
            <p:cNvPr id="13" name="Rectangle: Rounded Corners 34"/>
            <p:cNvSpPr/>
            <p:nvPr/>
          </p:nvSpPr>
          <p:spPr>
            <a:xfrm>
              <a:off x="5495925" y="2026920"/>
              <a:ext cx="998220" cy="3657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Version 3</a:t>
              </a:r>
            </a:p>
          </p:txBody>
        </p:sp>
        <p:sp>
          <p:nvSpPr>
            <p:cNvPr id="14" name="Rectangle: Rounded Corners 35"/>
            <p:cNvSpPr/>
            <p:nvPr/>
          </p:nvSpPr>
          <p:spPr>
            <a:xfrm>
              <a:off x="6882765" y="2042160"/>
              <a:ext cx="998220" cy="3657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Version 4</a:t>
              </a:r>
            </a:p>
          </p:txBody>
        </p:sp>
        <p:sp>
          <p:nvSpPr>
            <p:cNvPr id="15" name="Rectangle: Rounded Corners 36"/>
            <p:cNvSpPr/>
            <p:nvPr/>
          </p:nvSpPr>
          <p:spPr>
            <a:xfrm>
              <a:off x="8284845" y="2065020"/>
              <a:ext cx="998220" cy="3657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Version 5</a:t>
              </a:r>
            </a:p>
          </p:txBody>
        </p:sp>
        <p:sp>
          <p:nvSpPr>
            <p:cNvPr id="16" name="Rectangle: Top Corners One Rounded and One Snipped 37"/>
            <p:cNvSpPr/>
            <p:nvPr/>
          </p:nvSpPr>
          <p:spPr>
            <a:xfrm>
              <a:off x="3042285" y="2827020"/>
              <a:ext cx="579120" cy="358140"/>
            </a:xfrm>
            <a:prstGeom prst="snip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1</a:t>
              </a:r>
            </a:p>
          </p:txBody>
        </p:sp>
        <p:sp>
          <p:nvSpPr>
            <p:cNvPr id="17" name="Rectangle: Top Corners One Rounded and One Snipped 38"/>
            <p:cNvSpPr/>
            <p:nvPr/>
          </p:nvSpPr>
          <p:spPr>
            <a:xfrm>
              <a:off x="5549265" y="2804160"/>
              <a:ext cx="754380" cy="358140"/>
            </a:xfrm>
            <a:prstGeom prst="snip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1 +</a:t>
              </a:r>
            </a:p>
          </p:txBody>
        </p:sp>
        <p:sp>
          <p:nvSpPr>
            <p:cNvPr id="18" name="Rectangle: Top Corners One Rounded and One Snipped 39"/>
            <p:cNvSpPr/>
            <p:nvPr/>
          </p:nvSpPr>
          <p:spPr>
            <a:xfrm>
              <a:off x="8261985" y="2827020"/>
              <a:ext cx="1021080" cy="358140"/>
            </a:xfrm>
            <a:prstGeom prst="snip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1 + +</a:t>
              </a:r>
            </a:p>
          </p:txBody>
        </p:sp>
        <p:sp>
          <p:nvSpPr>
            <p:cNvPr id="19" name="Rectangle: Top Corners One Rounded and One Snipped 40"/>
            <p:cNvSpPr/>
            <p:nvPr/>
          </p:nvSpPr>
          <p:spPr>
            <a:xfrm>
              <a:off x="3027045" y="3665220"/>
              <a:ext cx="579120" cy="358140"/>
            </a:xfrm>
            <a:prstGeom prst="snip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2</a:t>
              </a:r>
            </a:p>
          </p:txBody>
        </p:sp>
        <p:sp>
          <p:nvSpPr>
            <p:cNvPr id="20" name="Rectangle: Top Corners One Rounded and One Snipped 41"/>
            <p:cNvSpPr/>
            <p:nvPr/>
          </p:nvSpPr>
          <p:spPr>
            <a:xfrm>
              <a:off x="4246245" y="3695700"/>
              <a:ext cx="754380" cy="358140"/>
            </a:xfrm>
            <a:prstGeom prst="snip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2 +</a:t>
              </a:r>
            </a:p>
          </p:txBody>
        </p:sp>
        <p:sp>
          <p:nvSpPr>
            <p:cNvPr id="21" name="Rectangle: Top Corners One Rounded and One Snipped 42"/>
            <p:cNvSpPr/>
            <p:nvPr/>
          </p:nvSpPr>
          <p:spPr>
            <a:xfrm>
              <a:off x="6867525" y="3695700"/>
              <a:ext cx="1021080" cy="358140"/>
            </a:xfrm>
            <a:prstGeom prst="snip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2 + +</a:t>
              </a:r>
            </a:p>
          </p:txBody>
        </p:sp>
        <p:sp>
          <p:nvSpPr>
            <p:cNvPr id="22" name="Rectangle: Top Corners One Rounded and One Snipped 54"/>
            <p:cNvSpPr/>
            <p:nvPr/>
          </p:nvSpPr>
          <p:spPr>
            <a:xfrm>
              <a:off x="4284345" y="2849880"/>
              <a:ext cx="579120" cy="358140"/>
            </a:xfrm>
            <a:prstGeom prst="snip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1</a:t>
              </a:r>
            </a:p>
          </p:txBody>
        </p:sp>
        <p:sp>
          <p:nvSpPr>
            <p:cNvPr id="23" name="Rectangle: Top Corners One Rounded and One Snipped 57"/>
            <p:cNvSpPr/>
            <p:nvPr/>
          </p:nvSpPr>
          <p:spPr>
            <a:xfrm>
              <a:off x="5556885" y="3680460"/>
              <a:ext cx="754380" cy="358140"/>
            </a:xfrm>
            <a:prstGeom prst="snip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2 +</a:t>
              </a:r>
            </a:p>
          </p:txBody>
        </p:sp>
        <p:sp>
          <p:nvSpPr>
            <p:cNvPr id="24" name="Rectangle: Top Corners One Rounded and One Snipped 58"/>
            <p:cNvSpPr/>
            <p:nvPr/>
          </p:nvSpPr>
          <p:spPr>
            <a:xfrm>
              <a:off x="6928485" y="2811780"/>
              <a:ext cx="754380" cy="358140"/>
            </a:xfrm>
            <a:prstGeom prst="snip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1 +</a:t>
              </a:r>
            </a:p>
          </p:txBody>
        </p:sp>
        <p:sp>
          <p:nvSpPr>
            <p:cNvPr id="25" name="Rectangle: Top Corners One Rounded and One Snipped 60"/>
            <p:cNvSpPr/>
            <p:nvPr/>
          </p:nvSpPr>
          <p:spPr>
            <a:xfrm>
              <a:off x="8254365" y="3695700"/>
              <a:ext cx="1021080" cy="358140"/>
            </a:xfrm>
            <a:prstGeom prst="snip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>
                  <a:effectLst/>
                  <a:latin typeface="Helvetica" panose="020B0604020202020204" pitchFamily="34" charset="0"/>
                  <a:ea typeface="Calibri" panose="020F0502020204030204" pitchFamily="34" charset="0"/>
                  <a:cs typeface="Helvetica" panose="020B0604020202020204" pitchFamily="34" charset="0"/>
                </a:rPr>
                <a:t>File 2 + + 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7194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r>
              <a:rPr lang="en-US" dirty="0"/>
              <a:t>Nearly Every Operation Is Local:</a:t>
            </a:r>
          </a:p>
          <a:p>
            <a:pPr lvl="1"/>
            <a:r>
              <a:rPr lang="en-US" dirty="0"/>
              <a:t>Most operations in </a:t>
            </a:r>
            <a:r>
              <a:rPr lang="en-US" dirty="0" err="1"/>
              <a:t>Git</a:t>
            </a:r>
            <a:r>
              <a:rPr lang="en-US" dirty="0"/>
              <a:t> need only local files and resources to operate</a:t>
            </a:r>
          </a:p>
          <a:p>
            <a:pPr lvl="1"/>
            <a:r>
              <a:rPr lang="en-US" dirty="0"/>
              <a:t>you have the entire history of the project right there on your local disk, most operations seem almost instantaneous</a:t>
            </a:r>
          </a:p>
          <a:p>
            <a:r>
              <a:rPr lang="en-US" dirty="0" err="1"/>
              <a:t>Git</a:t>
            </a:r>
            <a:r>
              <a:rPr lang="en-US" dirty="0"/>
              <a:t> Has Integrity</a:t>
            </a:r>
          </a:p>
          <a:p>
            <a:pPr lvl="1"/>
            <a:r>
              <a:rPr lang="en-US" dirty="0"/>
              <a:t>Everything in </a:t>
            </a:r>
            <a:r>
              <a:rPr lang="en-US" dirty="0" err="1"/>
              <a:t>Git</a:t>
            </a:r>
            <a:r>
              <a:rPr lang="en-US" dirty="0"/>
              <a:t> is check-summed before it is stored and is then referred to by that checksum</a:t>
            </a:r>
          </a:p>
          <a:p>
            <a:pPr lvl="1"/>
            <a:r>
              <a:rPr lang="en-US" dirty="0"/>
              <a:t>You can’t lose information in transit or get file corruption without </a:t>
            </a:r>
            <a:r>
              <a:rPr lang="en-US" dirty="0" err="1"/>
              <a:t>Git</a:t>
            </a:r>
            <a:r>
              <a:rPr lang="en-US" dirty="0"/>
              <a:t> being able to detect it.</a:t>
            </a:r>
          </a:p>
          <a:p>
            <a:r>
              <a:rPr lang="en-US" dirty="0" err="1"/>
              <a:t>Git</a:t>
            </a:r>
            <a:r>
              <a:rPr lang="en-US" dirty="0"/>
              <a:t> Generally Only Adds Data</a:t>
            </a:r>
          </a:p>
          <a:p>
            <a:pPr lvl="1"/>
            <a:r>
              <a:rPr lang="en-US" dirty="0"/>
              <a:t>When you do actions in </a:t>
            </a:r>
            <a:r>
              <a:rPr lang="en-US" dirty="0" err="1"/>
              <a:t>Git</a:t>
            </a:r>
            <a:r>
              <a:rPr lang="en-US" dirty="0"/>
              <a:t>, nearly all of them only add data to the </a:t>
            </a:r>
            <a:r>
              <a:rPr lang="en-US" dirty="0" err="1"/>
              <a:t>Git</a:t>
            </a:r>
            <a:r>
              <a:rPr lang="en-US" dirty="0"/>
              <a:t> database</a:t>
            </a:r>
          </a:p>
          <a:p>
            <a:pPr lvl="1"/>
            <a:r>
              <a:rPr lang="en-US" dirty="0"/>
              <a:t>After you commit a snapshot into </a:t>
            </a:r>
            <a:r>
              <a:rPr lang="en-US" dirty="0" err="1"/>
              <a:t>Git</a:t>
            </a:r>
            <a:r>
              <a:rPr lang="en-US" dirty="0"/>
              <a:t>, it is very difficult to lose, especially if you regularly push your database to another repository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How it works?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145AAA8-E013-4AA8-AA89-547673E90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0" y="5181600"/>
            <a:ext cx="1132533" cy="103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States </a:t>
            </a:r>
            <a:r>
              <a:rPr lang="en-US" dirty="0"/>
              <a:t>of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has three main states that your files can reside in:</a:t>
            </a:r>
          </a:p>
          <a:p>
            <a:r>
              <a:rPr lang="en-US" dirty="0"/>
              <a:t>Committed : Committed means that the data is safely stored in your local database</a:t>
            </a:r>
          </a:p>
          <a:p>
            <a:r>
              <a:rPr lang="en-US" dirty="0"/>
              <a:t>Modified : Modified means that you have changed the file but have not committed it to your database yet</a:t>
            </a:r>
          </a:p>
          <a:p>
            <a:r>
              <a:rPr lang="en-US" dirty="0"/>
              <a:t>Staged : Staged means that you have marked a modified file in its current version to go into your next commit snapshot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The three states of </a:t>
            </a:r>
            <a:r>
              <a:rPr lang="en-US" dirty="0" err="1"/>
              <a:t>Git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145AAA8-E013-4AA8-AA89-547673E90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0" y="5181600"/>
            <a:ext cx="1132533" cy="103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28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Git</a:t>
            </a:r>
            <a:r>
              <a:rPr lang="en-US" dirty="0"/>
              <a:t> Project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4857261" cy="4648199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Git</a:t>
            </a:r>
            <a:r>
              <a:rPr lang="en-US" dirty="0"/>
              <a:t> directory:</a:t>
            </a:r>
          </a:p>
          <a:p>
            <a:pPr lvl="1"/>
            <a:r>
              <a:rPr lang="en-US" dirty="0"/>
              <a:t>It is where </a:t>
            </a:r>
            <a:r>
              <a:rPr lang="en-US" dirty="0" err="1"/>
              <a:t>Git</a:t>
            </a:r>
            <a:r>
              <a:rPr lang="en-US" dirty="0"/>
              <a:t> stores the metadata and object database for your project</a:t>
            </a:r>
          </a:p>
          <a:p>
            <a:pPr lvl="1"/>
            <a:r>
              <a:rPr lang="en-US" dirty="0"/>
              <a:t>It is copied when you clone a repository from another computer</a:t>
            </a:r>
          </a:p>
          <a:p>
            <a:r>
              <a:rPr lang="en-US" dirty="0"/>
              <a:t>The working tree:</a:t>
            </a:r>
          </a:p>
          <a:p>
            <a:pPr lvl="1"/>
            <a:r>
              <a:rPr lang="en-US" dirty="0"/>
              <a:t>It is a single checkout of one version of the project</a:t>
            </a:r>
          </a:p>
          <a:p>
            <a:pPr lvl="1"/>
            <a:r>
              <a:rPr lang="en-US" dirty="0"/>
              <a:t>These files are pulled out of the compressed database in the </a:t>
            </a:r>
            <a:r>
              <a:rPr lang="en-US" dirty="0" err="1"/>
              <a:t>Git</a:t>
            </a:r>
            <a:r>
              <a:rPr lang="en-US" dirty="0"/>
              <a:t> directory and placed on disk for you to use or modify</a:t>
            </a:r>
          </a:p>
          <a:p>
            <a:r>
              <a:rPr lang="en-US" dirty="0"/>
              <a:t>The staging area:</a:t>
            </a:r>
          </a:p>
          <a:p>
            <a:pPr lvl="1"/>
            <a:r>
              <a:rPr lang="en-US" dirty="0"/>
              <a:t>It is a file, generally contained in your </a:t>
            </a:r>
            <a:r>
              <a:rPr lang="en-US" dirty="0" err="1"/>
              <a:t>Git</a:t>
            </a:r>
            <a:r>
              <a:rPr lang="en-US" dirty="0"/>
              <a:t> directory</a:t>
            </a:r>
          </a:p>
          <a:p>
            <a:pPr lvl="1"/>
            <a:r>
              <a:rPr lang="en-US" dirty="0"/>
              <a:t>It stores information about what will go into your next commit</a:t>
            </a:r>
          </a:p>
          <a:p>
            <a:pPr lvl="1"/>
            <a:r>
              <a:rPr lang="en-US" dirty="0"/>
              <a:t>Its technical name in </a:t>
            </a:r>
            <a:r>
              <a:rPr lang="en-US" dirty="0" err="1"/>
              <a:t>Git</a:t>
            </a:r>
            <a:r>
              <a:rPr lang="en-US" dirty="0"/>
              <a:t> parlance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Git</a:t>
            </a:r>
            <a:r>
              <a:rPr lang="en-US" dirty="0" smtClean="0"/>
              <a:t> Project will have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145AAA8-E013-4AA8-AA89-547673E90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0" y="5181600"/>
            <a:ext cx="1132533" cy="103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607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65</TotalTime>
  <Words>775</Words>
  <Application>Microsoft Office PowerPoint</Application>
  <PresentationFormat>Widescreen</PresentationFormat>
  <Paragraphs>107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DevOps</vt:lpstr>
      <vt:lpstr>Agenda</vt:lpstr>
      <vt:lpstr>About GIT</vt:lpstr>
      <vt:lpstr>Introduction to Git</vt:lpstr>
      <vt:lpstr>Introduction to Git</vt:lpstr>
      <vt:lpstr>Introduction to Git</vt:lpstr>
      <vt:lpstr>Introduction to Git</vt:lpstr>
      <vt:lpstr>States of Git</vt:lpstr>
      <vt:lpstr>A Git Project</vt:lpstr>
      <vt:lpstr>Git workflow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DevOps</dc:title>
  <dc:creator>Sonika Rathi</dc:creator>
  <cp:lastModifiedBy>Sonika Rathi</cp:lastModifiedBy>
  <cp:revision>5</cp:revision>
  <dcterms:created xsi:type="dcterms:W3CDTF">2019-03-26T15:18:12Z</dcterms:created>
  <dcterms:modified xsi:type="dcterms:W3CDTF">2019-03-26T18:30:13Z</dcterms:modified>
</cp:coreProperties>
</file>

<file path=docProps/thumbnail.jpeg>
</file>